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9144000"/>
  <p:notesSz cx="6858000" cy="9144000"/>
  <p:embeddedFontLst>
    <p:embeddedFont>
      <p:font typeface="Corsiva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rsiva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Corsiva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Corsiva-bold.fntdata"/><Relationship Id="rId6" Type="http://schemas.openxmlformats.org/officeDocument/2006/relationships/slide" Target="slides/slide2.xml"/><Relationship Id="rId18" Type="http://schemas.openxmlformats.org/officeDocument/2006/relationships/font" Target="fonts/Corsiva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1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1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rPr b="0" i="0" lang="en-US" sz="1800" u="none" cap="none" strike="noStrike"/>
              <a:t>http://www.platicapolinesia.com/wp-content/uploads/2013/10/ofrenda-de-dia-de-muertos.jpg</a:t>
            </a:r>
          </a:p>
        </p:txBody>
      </p:sp>
      <p:sp>
        <p:nvSpPr>
          <p:cNvPr id="72" name="Shape 72"/>
          <p:cNvSpPr txBox="1"/>
          <p:nvPr/>
        </p:nvSpPr>
        <p:spPr>
          <a:xfrm>
            <a:off x="3884612" y="8685211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http://www.glits.mx/wp-content/uploads/2016/10/16872766916_1a71231658_b.jpg</a:t>
            </a:r>
          </a:p>
        </p:txBody>
      </p:sp>
      <p:sp>
        <p:nvSpPr>
          <p:cNvPr id="126" name="Shape 126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 txBox="1"/>
          <p:nvPr>
            <p:ph idx="12" type="sldNum"/>
          </p:nvPr>
        </p:nvSpPr>
        <p:spPr>
          <a:xfrm>
            <a:off x="3884612" y="8685211"/>
            <a:ext cx="2971799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https://i.ytimg.com/vi/7Isoo80zsA0/maxresdefault.jpg</a:t>
            </a:r>
          </a:p>
        </p:txBody>
      </p:sp>
      <p:sp>
        <p:nvSpPr>
          <p:cNvPr id="78" name="Shape 78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https://serunserdeluz.files.wordpress.com/2013/10/ofrenda-dia-de-muertos-calaveritas.png?w=672&amp;h=372&amp;crop=1</a:t>
            </a:r>
          </a:p>
        </p:txBody>
      </p:sp>
      <p:sp>
        <p:nvSpPr>
          <p:cNvPr id="84" name="Shape 84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http://farm2.static.flickr.com/1389/5144646542_b52fc0ddd0.jpg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1"/>
                </a:solidFill>
              </a:rPr>
              <a:t>https://i.ytimg.com/vi/j2WhR-8OzJY/maxresdefault.jpg</a:t>
            </a:r>
          </a:p>
        </p:txBody>
      </p:sp>
      <p:sp>
        <p:nvSpPr>
          <p:cNvPr id="96" name="Shape 96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http://media-cache-ak0.pinimg.com/736x/4a/bc/0c/4abc0cff7fdc6e7f4eb3b4197f00730d.jpg</a:t>
            </a:r>
          </a:p>
        </p:txBody>
      </p:sp>
      <p:sp>
        <p:nvSpPr>
          <p:cNvPr id="102" name="Shape 102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https://upload.wikimedia.org/wikipedia/commons/c/c6/Murales_Rivera_-_Markt_in_Tlatelolco_3.jpg</a:t>
            </a:r>
          </a:p>
        </p:txBody>
      </p:sp>
      <p:sp>
        <p:nvSpPr>
          <p:cNvPr id="108" name="Shape 108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https://upload.wikimedia.org/wikipedia/commons/c/c6/Murales_Rivera_-_Markt_in_Tlatelolco_3.jpg</a:t>
            </a:r>
          </a:p>
        </p:txBody>
      </p:sp>
      <p:sp>
        <p:nvSpPr>
          <p:cNvPr id="114" name="Shape 114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https://upload.wikimedia.org/wikipedia/commons/2/25/The_Conquest_of_Tenochtitlan.jpg</a:t>
            </a:r>
          </a:p>
        </p:txBody>
      </p:sp>
      <p:sp>
        <p:nvSpPr>
          <p:cNvPr id="120" name="Shape 120"/>
          <p:cNvSpPr/>
          <p:nvPr>
            <p:ph idx="2" type="sldImg"/>
          </p:nvPr>
        </p:nvSpPr>
        <p:spPr>
          <a:xfrm>
            <a:off x="1371600" y="1143000"/>
            <a:ext cx="4114800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ctrTitle"/>
          </p:nvPr>
        </p:nvSpPr>
        <p:spPr>
          <a:xfrm>
            <a:off x="311708" y="992766"/>
            <a:ext cx="8520600" cy="2736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4202966"/>
            <a:ext cx="8520600" cy="1734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457200" y="1535112"/>
            <a:ext cx="4040100" cy="6398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0" lvl="0" marL="3429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58750" lvl="1" marL="74295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14300" lvl="2" marL="1143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7000" lvl="3" marL="1600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7000" lvl="4" marL="2057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3" type="body"/>
          </p:nvPr>
        </p:nvSpPr>
        <p:spPr>
          <a:xfrm>
            <a:off x="4645025" y="1535112"/>
            <a:ext cx="4041900" cy="6398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0" lvl="0" marL="3429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58750" lvl="1" marL="74295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14300" lvl="2" marL="1143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7000" lvl="3" marL="1600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7000" lvl="4" marL="2057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-166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" name="Shape 41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US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hyperlink" Target="https://serunserdeluz.files.wordpress.com/2013/10/ofrenda-dia-de-muertos-calaveritas.png?w=672&amp;h=372&amp;crop=1" TargetMode="External"/><Relationship Id="rId10" Type="http://schemas.openxmlformats.org/officeDocument/2006/relationships/hyperlink" Target="https://i.ytimg.com/vi/7Isoo80zsA0/maxresdefault.jpg" TargetMode="External"/><Relationship Id="rId13" Type="http://schemas.openxmlformats.org/officeDocument/2006/relationships/hyperlink" Target="http://diadelosmuertos.yaia.com/historia.html" TargetMode="External"/><Relationship Id="rId12" Type="http://schemas.openxmlformats.org/officeDocument/2006/relationships/hyperlink" Target="https://www.gob.mx/cdi/articulos/el-origen-del-pan-de-muerto-y-las-variedades-regionales?idiom=es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gob.mx/cdi/articulos/conoces-el-significado-de-los-elementos-de-una-ofrenda-de-dia-de-muertos" TargetMode="External"/><Relationship Id="rId4" Type="http://schemas.openxmlformats.org/officeDocument/2006/relationships/hyperlink" Target="http://noticias.universia.net.mx/portada/noticia/2015/10/30/1133057/dia-muertos-historia-simbolismo.html" TargetMode="External"/><Relationship Id="rId9" Type="http://schemas.openxmlformats.org/officeDocument/2006/relationships/hyperlink" Target="http://www.glits.mx/wp-content/uploads/2016/10/16872766916_1a71231658_b.jpg" TargetMode="External"/><Relationship Id="rId5" Type="http://schemas.openxmlformats.org/officeDocument/2006/relationships/hyperlink" Target="https://i.ytimg.com/vi/j2WhR-8OzJY/maxresdefault.jpg" TargetMode="External"/><Relationship Id="rId6" Type="http://schemas.openxmlformats.org/officeDocument/2006/relationships/hyperlink" Target="http://media-cache-ak0.pinimg.com/736x/4a/bc/0c/4abc0cff7fdc6e7f4eb3b4197f00730d.jpg" TargetMode="External"/><Relationship Id="rId7" Type="http://schemas.openxmlformats.org/officeDocument/2006/relationships/hyperlink" Target="https://upload.wikimedia.org/wikipedia/commons/c/c6/Murales_Rivera_-_Markt_in_Tlatelolco_3.jpg" TargetMode="External"/><Relationship Id="rId8" Type="http://schemas.openxmlformats.org/officeDocument/2006/relationships/hyperlink" Target="https://upload.wikimedia.org/wikipedia/commons/2/25/The_Conquest_of_Tenochtitlan.jp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ctrTitle"/>
          </p:nvPr>
        </p:nvSpPr>
        <p:spPr>
          <a:xfrm>
            <a:off x="311708" y="992766"/>
            <a:ext cx="85206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libri"/>
              <a:buNone/>
            </a:pPr>
            <a:r>
              <a:rPr i="0" lang="en-US" sz="44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El </a:t>
            </a:r>
            <a:r>
              <a:rPr lang="en-US" sz="4400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D</a:t>
            </a:r>
            <a:r>
              <a:rPr i="0" lang="en-US" sz="44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ía de los</a:t>
            </a:r>
            <a:r>
              <a:rPr lang="en-US" sz="4400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MM</a:t>
            </a:r>
            <a:r>
              <a:rPr i="0" lang="en-US" sz="44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uertos en México</a:t>
            </a:r>
          </a:p>
        </p:txBody>
      </p:sp>
      <p:sp>
        <p:nvSpPr>
          <p:cNvPr id="75" name="Shape 75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Arial"/>
              <a:buNone/>
            </a:pP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De Jacob Sampson y Oleksandr Yardas</a:t>
            </a: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Los tiempos m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odernos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457200" y="1600200"/>
            <a:ext cx="8229600" cy="45259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A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demás de celebración tradicional </a:t>
            </a:r>
          </a:p>
          <a:p>
            <a:pPr lvl="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Gran desfiles el Día de los muertos </a:t>
            </a:r>
          </a:p>
          <a:p>
            <a:pPr lvl="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Muchas ciudades </a:t>
            </a: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>
              <a:solidFill>
                <a:srgbClr val="FFFF00"/>
              </a:solidFill>
              <a:latin typeface="Corsiva"/>
              <a:ea typeface="Corsiva"/>
              <a:cs typeface="Corsiva"/>
              <a:sym typeface="Corsiva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halloween" id="135" name="Shape 135"/>
          <p:cNvPicPr preferRelativeResize="0"/>
          <p:nvPr/>
        </p:nvPicPr>
        <p:blipFill rotWithShape="1">
          <a:blip r:embed="rId3">
            <a:alphaModFix/>
          </a:blip>
          <a:srcRect b="0" l="0" r="20697" t="0"/>
          <a:stretch/>
        </p:blipFill>
        <p:spPr>
          <a:xfrm>
            <a:off x="0" y="21175"/>
            <a:ext cx="9611325" cy="681562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Las semejanzas y diferencias del día y otra fiesta</a:t>
            </a:r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457200" y="1535112"/>
            <a:ext cx="4040100" cy="6398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D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ía 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de los muertos</a:t>
            </a:r>
            <a:r>
              <a:rPr lang="en-US">
                <a:solidFill>
                  <a:srgbClr val="FF00FF"/>
                </a:solidFill>
                <a:latin typeface="Corsiva"/>
                <a:ea typeface="Corsiva"/>
                <a:cs typeface="Corsiva"/>
                <a:sym typeface="Corsiva"/>
              </a:rPr>
              <a:t> </a:t>
            </a:r>
          </a:p>
        </p:txBody>
      </p:sp>
      <p:sp>
        <p:nvSpPr>
          <p:cNvPr id="138" name="Shape 138"/>
          <p:cNvSpPr txBox="1"/>
          <p:nvPr>
            <p:ph idx="2" type="body"/>
          </p:nvPr>
        </p:nvSpPr>
        <p:spPr>
          <a:xfrm>
            <a:off x="457200" y="2417325"/>
            <a:ext cx="4040100" cy="3951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O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riginó en México</a:t>
            </a:r>
          </a:p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31 de octubre al 2 de noviembre</a:t>
            </a:r>
          </a:p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Celebra la vida de los muertos</a:t>
            </a:r>
          </a:p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Un símbolo: el cráneo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00"/>
              </a:solidFill>
              <a:latin typeface="Corsiva"/>
              <a:ea typeface="Corsiva"/>
              <a:cs typeface="Corsiva"/>
              <a:sym typeface="Corsiva"/>
            </a:endParaRPr>
          </a:p>
        </p:txBody>
      </p:sp>
      <p:sp>
        <p:nvSpPr>
          <p:cNvPr id="139" name="Shape 139"/>
          <p:cNvSpPr txBox="1"/>
          <p:nvPr>
            <p:ph idx="3" type="body"/>
          </p:nvPr>
        </p:nvSpPr>
        <p:spPr>
          <a:xfrm>
            <a:off x="4645025" y="1673650"/>
            <a:ext cx="4319100" cy="639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La 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Víspera del Día de Todos los Santos</a:t>
            </a:r>
          </a:p>
        </p:txBody>
      </p:sp>
      <p:sp>
        <p:nvSpPr>
          <p:cNvPr id="140" name="Shape 140"/>
          <p:cNvSpPr txBox="1"/>
          <p:nvPr>
            <p:ph idx="4" type="body"/>
          </p:nvPr>
        </p:nvSpPr>
        <p:spPr>
          <a:xfrm>
            <a:off x="4645025" y="2417325"/>
            <a:ext cx="4041900" cy="3951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O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riginó en Irlanda</a:t>
            </a:r>
          </a:p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El 31 de octubre</a:t>
            </a:r>
          </a:p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Aprecian la vida de la muerte</a:t>
            </a:r>
          </a:p>
          <a:p>
            <a:pPr indent="-228600" lvl="0" marL="45720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Un símbolo: El fantasma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2CC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day of the dead remembrance"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"/>
            <a:ext cx="1015232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i="0" lang="en-US" sz="4400" u="none" cap="none" strike="noStrike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La importancia a las personas</a:t>
            </a:r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FFFF"/>
              </a:buClr>
              <a:buFont typeface="Corsiva"/>
            </a:pP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Aprender a no temer la muerte</a:t>
            </a:r>
          </a:p>
          <a:p>
            <a:pPr lvl="0" rtl="0">
              <a:spcBef>
                <a:spcPts val="0"/>
              </a:spcBef>
              <a:buClr>
                <a:srgbClr val="00FFFF"/>
              </a:buClr>
              <a:buFont typeface="Corsiva"/>
            </a:pP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Los miembros de la familia..</a:t>
            </a:r>
          </a:p>
          <a:p>
            <a:pPr lvl="0" rtl="0">
              <a:spcBef>
                <a:spcPts val="0"/>
              </a:spcBef>
              <a:buClr>
                <a:srgbClr val="00FFFF"/>
              </a:buClr>
              <a:buFont typeface="Corsiva"/>
            </a:pP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Recuerdan y celebran </a:t>
            </a:r>
          </a:p>
          <a:p>
            <a:pPr lvl="0" rtl="0">
              <a:spcBef>
                <a:spcPts val="0"/>
              </a:spcBef>
              <a:buClr>
                <a:srgbClr val="00FFFF"/>
              </a:buClr>
              <a:buFont typeface="Corsiva"/>
            </a:pP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Una oportunidad de pasar tiempo juntos</a:t>
            </a: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>
              <a:latin typeface="Corsiva"/>
              <a:ea typeface="Corsiva"/>
              <a:cs typeface="Corsiva"/>
              <a:sym typeface="Corsiva"/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>
                <a:latin typeface="Corsiva"/>
                <a:ea typeface="Corsiva"/>
                <a:cs typeface="Corsiva"/>
                <a:sym typeface="Corsiva"/>
              </a:rPr>
              <a:t>Referencías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https://www.gob.mx/cdi/articulos/conoces-el-significado-de-los-elementos-de-una-ofrenda-de-dia-de-muertos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http://noticias.universia.net.mx/portada/noticia/2015/10/30/1133057/dia-muertos-historia-simbolismo.html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http://farm2.static.flickr.com/1389/5144646542_b52fc0ddd0.jpg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http://www.platicapolinesia.com/wp-content/uploads/2013/10/ofrenda-de-dia-de-muertos.jpg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https://i.ytimg.com/vi/j2WhR-8OzJY/maxresdefault.jpg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http://media-cache-ak0.pinimg.com/736x/4a/bc/0c/4abc0cff7fdc6e7f4eb3b4197f00730d.jpg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https://upload.wikimedia.org/wikipedia/commons/c/c6/Murales_Rivera_-_Markt_in_Tlatelolco_3.jpg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https://upload.wikimedia.org/wikipedia/commons/2/25/The_Conquest_of_Tenochtitlan.jpg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/>
              </a:rPr>
              <a:t>http://www.glits.mx/wp-content/uploads/2016/10/16872766916_1a71231658_b.jpg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/>
              </a:rPr>
              <a:t>https://i.ytimg.com/vi/7Isoo80zsA0/maxresdefault.jpg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1"/>
              </a:rPr>
              <a:t>https://serunserdeluz.files.wordpress.com/2013/10/ofrenda-dia-de-muertos-calaveritas.png?w=672&amp;h=372&amp;crop=1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2"/>
              </a:rPr>
              <a:t>https://www.gob.mx/cdi/articulos/el-origen-del-pan-de-muerto-y-las-variedades-regionales?idiom=es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3"/>
              </a:rPr>
              <a:t>http://diadelosmuertos.yaia.com/historia.html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Santiago, Chiori. </a:t>
            </a:r>
            <a:r>
              <a:rPr i="1" lang="en-US" sz="1400">
                <a:latin typeface="Times New Roman"/>
                <a:ea typeface="Times New Roman"/>
                <a:cs typeface="Times New Roman"/>
                <a:sym typeface="Times New Roman"/>
              </a:rPr>
              <a:t>El CorazoÌn De La Muerte: Altars and Offerings for Days of the Dead</a:t>
            </a: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. Berkeley, Calif: Heyday, 2005. Print.</a:t>
            </a:r>
          </a:p>
          <a:p>
            <a:pPr lvl="0" rtl="0">
              <a:spcBef>
                <a:spcPts val="0"/>
              </a:spcBef>
              <a:buSzPct val="100000"/>
              <a:buFont typeface="Times New Roman"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http://www.historia-mexico.info/2011/09/los-nahuas.html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i="0" lang="en-US" sz="4400" u="none" cap="none" strike="noStrike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¿Qué es el </a:t>
            </a: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D</a:t>
            </a:r>
            <a:r>
              <a:rPr i="0" lang="en-US" sz="4400" u="none" cap="none" strike="noStrike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ía de los </a:t>
            </a: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M</a:t>
            </a:r>
            <a:r>
              <a:rPr i="0" lang="en-US" sz="4400" u="none" cap="none" strike="noStrike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uertos?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457200" y="1600200"/>
            <a:ext cx="8229600" cy="45259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100000"/>
              <a:buFont typeface="Corsiva"/>
              <a:buChar char="•"/>
            </a:pP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Es un día festivo se celebra l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os </a:t>
            </a: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muert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os</a:t>
            </a: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.</a:t>
            </a: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00"/>
              </a:buClr>
              <a:buSzPct val="100000"/>
              <a:buFont typeface="Corsiva"/>
              <a:buChar char="•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Son </a:t>
            </a: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el uno y e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 </a:t>
            </a: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dos de noviembre.</a:t>
            </a: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00"/>
              </a:buClr>
              <a:buSzPct val="100000"/>
              <a:buFont typeface="Corsiva"/>
              <a:buChar char="•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Los mexicanos dicen &lt;&lt;día de muertos&gt;&gt;</a:t>
            </a: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00"/>
              </a:buClr>
              <a:buSzPct val="100000"/>
              <a:buFont typeface="Corsiva"/>
              <a:buChar char="•"/>
            </a:pP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Hechos: ochenta y seis percenta de 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mexicanos </a:t>
            </a: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celebran día de muertos</a:t>
            </a: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00"/>
              </a:buClr>
              <a:buSzPct val="100000"/>
              <a:buFont typeface="Corsiva"/>
              <a:buChar char="•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</a:t>
            </a: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a comparación a </a:t>
            </a:r>
            <a:r>
              <a:rPr i="1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Halloween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i="0" lang="en-US" sz="44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a</a:t>
            </a:r>
            <a:r>
              <a:rPr i="0" lang="en-US" sz="44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s costumbres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457200" y="1600200"/>
            <a:ext cx="8229600" cy="45259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100000"/>
              <a:buFont typeface="Corsiva"/>
              <a:buChar char="•"/>
            </a:pP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Hay much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a</a:t>
            </a: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s costumbres 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asociadas con</a:t>
            </a:r>
            <a:r>
              <a:rPr i="0" lang="en-US" sz="32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 el día</a:t>
            </a: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00"/>
              </a:buClr>
              <a:buSzPct val="100000"/>
              <a:buFont typeface="Corsiva"/>
              <a:buChar char="•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Son para conservar la memoria de aquellos que están muertos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El agua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457200" y="1600200"/>
            <a:ext cx="8229600" cy="45259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rgbClr val="00FFFF"/>
              </a:buClr>
              <a:buFont typeface="Corsiva"/>
            </a:pP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Sed</a:t>
            </a:r>
          </a:p>
          <a:p>
            <a:pPr lvl="0" rtl="0">
              <a:spcBef>
                <a:spcPts val="0"/>
              </a:spcBef>
              <a:buClr>
                <a:srgbClr val="00FFFF"/>
              </a:buClr>
              <a:buFont typeface="Corsiva"/>
            </a:pP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Representa</a:t>
            </a: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 la </a:t>
            </a: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pureza</a:t>
            </a:r>
            <a:r>
              <a:rPr baseline="30000"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1</a:t>
            </a: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 del alma</a:t>
            </a:r>
            <a:r>
              <a:rPr baseline="30000"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2</a:t>
            </a:r>
          </a:p>
          <a:p>
            <a:pPr lvl="0" rtl="0">
              <a:spcBef>
                <a:spcPts val="0"/>
              </a:spcBef>
              <a:buClr>
                <a:srgbClr val="00FFFF"/>
              </a:buClr>
              <a:buFont typeface="Corsiva"/>
            </a:pP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Cuando regresan al mundo,</a:t>
            </a:r>
            <a:r>
              <a:rPr lang="en-US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 tienen sed. necesitan agua.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FFFF"/>
              </a:solidFill>
              <a:latin typeface="Corsiva"/>
              <a:ea typeface="Corsiva"/>
              <a:cs typeface="Corsiva"/>
              <a:sym typeface="Corsiva"/>
            </a:endParaRPr>
          </a:p>
          <a:p>
            <a:pPr indent="-342900" lvl="0" marL="457200" rtl="0">
              <a:spcBef>
                <a:spcPts val="0"/>
              </a:spcBef>
              <a:buClr>
                <a:srgbClr val="00FFFF"/>
              </a:buClr>
              <a:buSzPct val="100000"/>
              <a:buFont typeface="Corsiva"/>
              <a:buAutoNum type="arabicPeriod"/>
            </a:pPr>
            <a:r>
              <a:rPr lang="en-US" sz="1800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Purity</a:t>
            </a:r>
          </a:p>
          <a:p>
            <a:pPr indent="-342900" lvl="0" marL="457200" rtl="0">
              <a:spcBef>
                <a:spcPts val="0"/>
              </a:spcBef>
              <a:buClr>
                <a:srgbClr val="00FFFF"/>
              </a:buClr>
              <a:buSzPct val="100000"/>
              <a:buFont typeface="Corsiva"/>
              <a:buAutoNum type="arabicPeriod"/>
            </a:pPr>
            <a:r>
              <a:rPr lang="en-US" sz="1800">
                <a:solidFill>
                  <a:srgbClr val="00FFFF"/>
                </a:solidFill>
                <a:latin typeface="Corsiva"/>
                <a:ea typeface="Corsiva"/>
                <a:cs typeface="Corsiva"/>
                <a:sym typeface="Corsiva"/>
              </a:rPr>
              <a:t>Soul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Los flores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457200" y="1600200"/>
            <a:ext cx="8229600" cy="45259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Los á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nimos</a:t>
            </a:r>
            <a:r>
              <a:rPr baseline="30000"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1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 se contentan por los aromas de los flores</a:t>
            </a:r>
          </a:p>
          <a:p>
            <a:pPr lvl="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Los pétalos en el camino para guiar a los muertos a las ofrendas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00"/>
              </a:solidFill>
              <a:latin typeface="Corsiva"/>
              <a:ea typeface="Corsiva"/>
              <a:cs typeface="Corsiva"/>
              <a:sym typeface="Corsiva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00"/>
              </a:solidFill>
              <a:latin typeface="Corsiva"/>
              <a:ea typeface="Corsiva"/>
              <a:cs typeface="Corsiva"/>
              <a:sym typeface="Corsiva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00"/>
              </a:solidFill>
              <a:latin typeface="Corsiva"/>
              <a:ea typeface="Corsiva"/>
              <a:cs typeface="Corsiva"/>
              <a:sym typeface="Corsiva"/>
            </a:endParaRPr>
          </a:p>
          <a:p>
            <a:pPr indent="-342900" lvl="0" marL="457200" rtl="0">
              <a:spcBef>
                <a:spcPts val="0"/>
              </a:spcBef>
              <a:buClr>
                <a:srgbClr val="FFFF00"/>
              </a:buClr>
              <a:buSzPct val="100000"/>
              <a:buFont typeface="Corsiva"/>
              <a:buAutoNum type="arabicPeriod"/>
            </a:pPr>
            <a:r>
              <a:rPr lang="en-US" sz="1800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Soul in purgatory</a:t>
            </a: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>
              <a:solidFill>
                <a:srgbClr val="FFFF00"/>
              </a:solidFill>
              <a:latin typeface="Corsiva"/>
              <a:ea typeface="Corsiva"/>
              <a:cs typeface="Corsiva"/>
              <a:sym typeface="Corsiva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457200" y="304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El pan de muertos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457200" y="1600200"/>
            <a:ext cx="8229600" cy="45259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Hambre</a:t>
            </a:r>
          </a:p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Se lo ofrecen a los muertos</a:t>
            </a:r>
          </a:p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Es 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sagrado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 y no se le debe negar a nadie</a:t>
            </a:r>
          </a:p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V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ariaciones de r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egiones diferentes</a:t>
            </a:r>
          </a:p>
          <a:p>
            <a:pPr indent="-228600" lvl="0" marL="45720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R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aíces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 en pan de los Nahuas</a:t>
            </a: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Los Nahaus</a:t>
            </a:r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La 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gente indígena antigua de México</a:t>
            </a:r>
          </a:p>
          <a:p>
            <a:pPr lvl="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La capital Tenochtitlán</a:t>
            </a:r>
          </a:p>
          <a:p>
            <a:pPr lvl="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Costumbres similares al Día de los Muertos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00"/>
              </a:solidFill>
              <a:latin typeface="Corsiva"/>
              <a:ea typeface="Corsiva"/>
              <a:cs typeface="Corsiva"/>
              <a:sym typeface="Corsiva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i="0" lang="en-US" sz="44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La historia del día 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a</a:t>
            </a:r>
            <a:r>
              <a:rPr i="0" lang="en-US" sz="4400" u="none" cap="none" strike="noStrike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ntigua</a:t>
            </a:r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457200" y="1600200"/>
            <a:ext cx="8229600" cy="45259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Muertos se enterraban</a:t>
            </a:r>
            <a:r>
              <a:rPr baseline="30000"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1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 con objetos</a:t>
            </a:r>
          </a:p>
          <a:p>
            <a:pPr lvl="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Objetos importante para ir al inframundo</a:t>
            </a:r>
            <a:r>
              <a:rPr baseline="30000"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2</a:t>
            </a: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.</a:t>
            </a:r>
          </a:p>
          <a:p>
            <a:pPr lvl="0" rtl="0">
              <a:spcBef>
                <a:spcPts val="0"/>
              </a:spcBef>
              <a:buClr>
                <a:srgbClr val="FFFF00"/>
              </a:buClr>
              <a:buFont typeface="Corsiva"/>
            </a:pPr>
            <a:r>
              <a:rPr lang="en-US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Creía que había doce dioses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00"/>
              </a:solidFill>
              <a:latin typeface="Corsiva"/>
              <a:ea typeface="Corsiva"/>
              <a:cs typeface="Corsiva"/>
              <a:sym typeface="Corsiva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00"/>
              </a:solidFill>
              <a:latin typeface="Corsiva"/>
              <a:ea typeface="Corsiva"/>
              <a:cs typeface="Corsiva"/>
              <a:sym typeface="Corsiva"/>
            </a:endParaRPr>
          </a:p>
          <a:p>
            <a:pPr indent="-342900" lvl="0" marL="457200" rtl="0">
              <a:spcBef>
                <a:spcPts val="0"/>
              </a:spcBef>
              <a:buClr>
                <a:srgbClr val="FFFF00"/>
              </a:buClr>
              <a:buSzPct val="100000"/>
              <a:buFont typeface="Corsiva"/>
              <a:buAutoNum type="arabicPeriod"/>
            </a:pPr>
            <a:r>
              <a:rPr lang="en-US" sz="1800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enterrar - to buty</a:t>
            </a:r>
          </a:p>
          <a:p>
            <a:pPr indent="-342900" lvl="0" marL="457200" rtl="0">
              <a:spcBef>
                <a:spcPts val="0"/>
              </a:spcBef>
              <a:buClr>
                <a:srgbClr val="FFFF00"/>
              </a:buClr>
              <a:buSzPct val="100000"/>
              <a:buFont typeface="Corsiva"/>
              <a:buAutoNum type="arabicPeriod"/>
            </a:pPr>
            <a:r>
              <a:rPr lang="en-US" sz="1800">
                <a:solidFill>
                  <a:srgbClr val="FFFF00"/>
                </a:solidFill>
                <a:latin typeface="Corsiva"/>
                <a:ea typeface="Corsiva"/>
                <a:cs typeface="Corsiva"/>
                <a:sym typeface="Corsiva"/>
              </a:rPr>
              <a:t>Underworld, afterlife</a:t>
            </a: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>
                <a:solidFill>
                  <a:srgbClr val="00FF00"/>
                </a:solidFill>
                <a:latin typeface="Corsiva"/>
                <a:ea typeface="Corsiva"/>
                <a:cs typeface="Corsiva"/>
                <a:sym typeface="Corsiva"/>
              </a:rPr>
              <a:t>Baja España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457200" y="1600200"/>
            <a:ext cx="8229600" cy="45259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rgbClr val="00FF00"/>
              </a:buClr>
              <a:buFont typeface="Corsiva"/>
            </a:pPr>
            <a:r>
              <a:rPr lang="en-US">
                <a:solidFill>
                  <a:srgbClr val="00FF00"/>
                </a:solidFill>
                <a:latin typeface="Corsiva"/>
                <a:ea typeface="Corsiva"/>
                <a:cs typeface="Corsiva"/>
                <a:sym typeface="Corsiva"/>
              </a:rPr>
              <a:t>Vi</a:t>
            </a:r>
            <a:r>
              <a:rPr lang="en-US">
                <a:solidFill>
                  <a:srgbClr val="00FF00"/>
                </a:solidFill>
                <a:latin typeface="Corsiva"/>
                <a:ea typeface="Corsiva"/>
                <a:cs typeface="Corsiva"/>
                <a:sym typeface="Corsiva"/>
              </a:rPr>
              <a:t>nieron a México</a:t>
            </a:r>
          </a:p>
          <a:p>
            <a:pPr lvl="0" rtl="0">
              <a:spcBef>
                <a:spcPts val="0"/>
              </a:spcBef>
              <a:buClr>
                <a:srgbClr val="00FF00"/>
              </a:buClr>
              <a:buFont typeface="Corsiva"/>
            </a:pPr>
            <a:r>
              <a:rPr lang="en-US">
                <a:solidFill>
                  <a:srgbClr val="00FF00"/>
                </a:solidFill>
                <a:latin typeface="Corsiva"/>
                <a:ea typeface="Corsiva"/>
                <a:cs typeface="Corsiva"/>
                <a:sym typeface="Corsiva"/>
              </a:rPr>
              <a:t>Trajeron cristianismo</a:t>
            </a:r>
          </a:p>
          <a:p>
            <a:pPr lvl="0" rtl="0">
              <a:spcBef>
                <a:spcPts val="0"/>
              </a:spcBef>
              <a:buClr>
                <a:srgbClr val="00FF00"/>
              </a:buClr>
              <a:buFont typeface="Corsiva"/>
            </a:pPr>
            <a:r>
              <a:rPr lang="en-US">
                <a:solidFill>
                  <a:srgbClr val="00FF00"/>
                </a:solidFill>
                <a:latin typeface="Corsiva"/>
                <a:ea typeface="Corsiva"/>
                <a:cs typeface="Corsiva"/>
                <a:sym typeface="Corsiva"/>
              </a:rPr>
              <a:t>Sus creencias, el arte cristiano</a:t>
            </a: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>
              <a:solidFill>
                <a:srgbClr val="00FF00"/>
              </a:solidFill>
              <a:latin typeface="Corsiva"/>
              <a:ea typeface="Corsiva"/>
              <a:cs typeface="Corsiva"/>
              <a:sym typeface="Corsiva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